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5" r:id="rId2"/>
    <p:sldId id="256" r:id="rId3"/>
    <p:sldId id="257" r:id="rId4"/>
    <p:sldId id="259" r:id="rId5"/>
    <p:sldId id="270" r:id="rId6"/>
    <p:sldId id="260" r:id="rId7"/>
    <p:sldId id="261" r:id="rId8"/>
    <p:sldId id="262" r:id="rId9"/>
    <p:sldId id="263" r:id="rId10"/>
    <p:sldId id="265" r:id="rId11"/>
    <p:sldId id="266" r:id="rId12"/>
    <p:sldId id="267" r:id="rId13"/>
    <p:sldId id="268" r:id="rId14"/>
    <p:sldId id="269" r:id="rId15"/>
    <p:sldId id="272" r:id="rId16"/>
    <p:sldId id="273" r:id="rId17"/>
    <p:sldId id="274" r:id="rId18"/>
    <p:sldId id="275" r:id="rId19"/>
    <p:sldId id="276" r:id="rId20"/>
    <p:sldId id="277" r:id="rId21"/>
    <p:sldId id="281"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65532F-906A-459A-92B1-D9FD1DE94B49}" type="datetimeFigureOut">
              <a:rPr lang="tr-TR" smtClean="0"/>
              <a:pPr/>
              <a:t>24.12.2019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A9D86B-5FAF-4FEE-A65B-F42A54742A8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BD26372-78E1-4996-BD26-48FCBCB3341A}" type="slidenum">
              <a:rPr lang="tr-TR" smtClean="0"/>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EAF1CEE-C0F5-4F55-A9B2-75AB2549BF8C}" type="datetimeFigureOut">
              <a:rPr lang="tr-TR" smtClean="0"/>
              <a:pPr/>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9E0E2C-DC59-4BAE-BE5F-92D603168F5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F1CEE-C0F5-4F55-A9B2-75AB2549BF8C}" type="datetimeFigureOut">
              <a:rPr lang="tr-TR" smtClean="0"/>
              <a:pPr/>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0E2C-DC59-4BAE-BE5F-92D603168F5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www.maxandmaudes.com/images/products/2311.jpg&amp;imgrefurl=http://www.maxandmaudes.com/swimwear.htm&amp;h=214&amp;w=176&amp;sz=40&amp;hl=en&amp;start=1&amp;tbnid=uUmbP3mbU1ALvM:&amp;tbnh=106&amp;tbnw=87&amp;prev=/images?q=bathing+suit+for+kids&amp;svnum=10&amp;hl=en&amp;lr="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2104256"/>
            <a:ext cx="8229600" cy="2332856"/>
          </a:xfrm>
        </p:spPr>
        <p:txBody>
          <a:bodyPr>
            <a:noAutofit/>
          </a:bodyPr>
          <a:lstStyle/>
          <a:p>
            <a:r>
              <a:rPr lang="tr-TR" dirty="0" smtClean="0">
                <a:latin typeface="Century Gothic" pitchFamily="34" charset="0"/>
              </a:rPr>
              <a:t>Yeni tanıştığınız kimselerin sizi eve ya da gideceğiniz yere bırakma tekliflerini kabul etmeden önce iyi düşünün. </a:t>
            </a:r>
          </a:p>
          <a:p>
            <a:r>
              <a:rPr lang="tr-TR" dirty="0" smtClean="0">
                <a:latin typeface="Century Gothic" pitchFamily="34" charset="0"/>
              </a:rPr>
              <a:t>Kendi başınıza gidip dönemeyeceğiniz koşullarda bir yere iyi tanımadığınız birinin eşliğinde gitmeyin.</a:t>
            </a:r>
          </a:p>
          <a:p>
            <a:endParaRPr lang="tr-TR" sz="4400" dirty="0">
              <a:latin typeface="Century Gothic"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397540"/>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1600201"/>
            <a:ext cx="8229600" cy="2260848"/>
          </a:xfrm>
        </p:spPr>
        <p:txBody>
          <a:bodyPr>
            <a:noAutofit/>
          </a:bodyPr>
          <a:lstStyle/>
          <a:p>
            <a:r>
              <a:rPr lang="tr-TR" sz="3000" dirty="0" smtClean="0">
                <a:latin typeface="Century Gothic" pitchFamily="34" charset="0"/>
              </a:rPr>
              <a:t>Ailenizin haberi olmadan </a:t>
            </a:r>
            <a:r>
              <a:rPr lang="tr-TR" sz="3000" dirty="0" err="1" smtClean="0">
                <a:latin typeface="Century Gothic" pitchFamily="34" charset="0"/>
              </a:rPr>
              <a:t>cafelere</a:t>
            </a:r>
            <a:r>
              <a:rPr lang="tr-TR" sz="3000" dirty="0" smtClean="0">
                <a:latin typeface="Century Gothic" pitchFamily="34" charset="0"/>
              </a:rPr>
              <a:t> internet </a:t>
            </a:r>
            <a:r>
              <a:rPr lang="tr-TR" sz="3000" dirty="0" err="1" smtClean="0">
                <a:latin typeface="Century Gothic" pitchFamily="34" charset="0"/>
              </a:rPr>
              <a:t>cafelere</a:t>
            </a:r>
            <a:r>
              <a:rPr lang="tr-TR" sz="3000" dirty="0" smtClean="0">
                <a:latin typeface="Century Gothic" pitchFamily="34" charset="0"/>
              </a:rPr>
              <a:t> oyun salonlarına gitmeyin.</a:t>
            </a:r>
          </a:p>
          <a:p>
            <a:r>
              <a:rPr lang="tr-TR" sz="3000" dirty="0" smtClean="0">
                <a:latin typeface="Century Gothic" pitchFamily="34" charset="0"/>
              </a:rPr>
              <a:t>Ailenizin bilgisi dahilinde gittiğinizde de yediklerinize ve içtiklerinize dikkat edin.</a:t>
            </a:r>
          </a:p>
          <a:p>
            <a:r>
              <a:rPr lang="tr-TR" sz="3000" dirty="0" smtClean="0">
                <a:latin typeface="Century Gothic" pitchFamily="34" charset="0"/>
              </a:rPr>
              <a:t>Tanımadığınız ve güvenmediğiniz kişilerden ağrı kesici vs. ilaç alıp içmeyin.</a:t>
            </a:r>
          </a:p>
          <a:p>
            <a:r>
              <a:rPr lang="tr-TR" sz="3000" dirty="0" smtClean="0">
                <a:latin typeface="Century Gothic" pitchFamily="34" charset="0"/>
              </a:rPr>
              <a:t>Geceleri geç saatte sokakta </a:t>
            </a:r>
          </a:p>
          <a:p>
            <a:pPr>
              <a:buNone/>
            </a:pPr>
            <a:r>
              <a:rPr lang="tr-TR" sz="3000" dirty="0" smtClean="0">
                <a:latin typeface="Century Gothic" pitchFamily="34" charset="0"/>
              </a:rPr>
              <a:t>	yalnız başınıza kalmayın.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2032248"/>
            <a:ext cx="8229600" cy="2836912"/>
          </a:xfrm>
        </p:spPr>
        <p:txBody>
          <a:bodyPr>
            <a:noAutofit/>
          </a:bodyPr>
          <a:lstStyle/>
          <a:p>
            <a:r>
              <a:rPr lang="tr-TR" sz="3600" dirty="0" smtClean="0">
                <a:latin typeface="Century Gothic" pitchFamily="34" charset="0"/>
              </a:rPr>
              <a:t>Sürekli sizin yerinize karar vermeye çalışan, size nasıl davranmanız gerektiğini söyleyen, sizi sürekli kendi istekleri doğrultusunda zorlayan kişilerle arkadaşlık yaparken dikkatli olun.</a:t>
            </a:r>
          </a:p>
          <a:p>
            <a:endParaRPr lang="tr-TR" sz="4800" dirty="0">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dirty="0" smtClean="0"/>
              <a:t>Hayırım, hayır</a:t>
            </a:r>
            <a:endParaRPr lang="tr-TR" dirty="0"/>
          </a:p>
        </p:txBody>
      </p:sp>
      <p:sp>
        <p:nvSpPr>
          <p:cNvPr id="3" name="2 İçerik Yer Tutucusu"/>
          <p:cNvSpPr>
            <a:spLocks noGrp="1"/>
          </p:cNvSpPr>
          <p:nvPr>
            <p:ph idx="1"/>
          </p:nvPr>
        </p:nvSpPr>
        <p:spPr/>
        <p:txBody>
          <a:bodyPr>
            <a:normAutofit fontScale="85000" lnSpcReduction="10000"/>
          </a:bodyPr>
          <a:lstStyle/>
          <a:p>
            <a:r>
              <a:rPr lang="tr-TR" sz="3000" dirty="0" smtClean="0">
                <a:latin typeface="Segoe Print" pitchFamily="2" charset="0"/>
              </a:rPr>
              <a:t>“A…arkadaşları ile bir kafeteryaya gider. Arkadaşları ona bir sigara verirler, içmesini söylerler. A…o güne kadar merak etmesine karşın hiç sigara içmemiştir. “Ben içmiyorum” der. Fakat arkadaşları “Sensiz tadı tuzu mu olur, büyüdün artık, süt çocuğu, ana kuzusu değilsin, bir dene kim bilecek ki…vallahi bir daha konuşmam, sen bizim arkadaşımız, kardeşimiz (</a:t>
            </a:r>
            <a:r>
              <a:rPr lang="tr-TR" sz="3000" dirty="0" err="1" smtClean="0">
                <a:latin typeface="Segoe Print" pitchFamily="2" charset="0"/>
              </a:rPr>
              <a:t>kankamız</a:t>
            </a:r>
            <a:r>
              <a:rPr lang="tr-TR" sz="3000" dirty="0" smtClean="0">
                <a:latin typeface="Segoe Print" pitchFamily="2" charset="0"/>
              </a:rPr>
              <a:t>) değil misin, hadi birazdan arkadaşlar da gelir sinemaya gideriz…istediğini yaparız” diyerek teşvik ederler.</a:t>
            </a:r>
          </a:p>
          <a:p>
            <a:pPr>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dirty="0" smtClean="0"/>
              <a:t>‘Hayır’ diyebilme yöntemleri</a:t>
            </a:r>
            <a:endParaRPr lang="tr-TR" dirty="0"/>
          </a:p>
        </p:txBody>
      </p:sp>
      <p:graphicFrame>
        <p:nvGraphicFramePr>
          <p:cNvPr id="5" name="Group 4"/>
          <p:cNvGraphicFramePr>
            <a:graphicFrameLocks noGrp="1"/>
          </p:cNvGraphicFramePr>
          <p:nvPr/>
        </p:nvGraphicFramePr>
        <p:xfrm>
          <a:off x="540395" y="1628800"/>
          <a:ext cx="8136061" cy="4680520"/>
        </p:xfrm>
        <a:graphic>
          <a:graphicData uri="http://schemas.openxmlformats.org/drawingml/2006/table">
            <a:tbl>
              <a:tblPr/>
              <a:tblGrid>
                <a:gridCol w="3253446"/>
                <a:gridCol w="4882615"/>
              </a:tblGrid>
              <a:tr h="777490">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HAYIR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mn-lt"/>
                        </a:rPr>
                        <a:t>“Hayır”, “Hayır teşekkürler”</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mn-lt"/>
                        </a:rPr>
                        <a:t>“Hayır olmaz”</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224">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MAZERET BİLDİRME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“Hayır teşekkürler, sigara dumanından çok rahatsız oluyorum, beni öksürtüyor.”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6425">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ATLATMA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“Hayır, teşekkürler, şimdi değil.”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88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KONUYU DEĞİŞTİRMEK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“Hayır teşekkürler, ben bir bardak su alabilir miyim?”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955">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HAYIR TEKRARI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“Hayır içmiyorum. Hayır teşekkürler.”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054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YÜRÜYÜP GİTMEK/</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ORTAMDAN SAKINMAK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mn-lt"/>
                        </a:rPr>
                        <a:t>“Hayır” de ve ortamı terk et.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latin typeface="+mn-lt"/>
              </a:rPr>
              <a:t>BEDENİMİZİ KORUMA VE CİNSEL İSTİSMAR</a:t>
            </a:r>
            <a:endParaRPr lang="tr-TR" sz="2800" b="1" dirty="0">
              <a:latin typeface="+mn-lt"/>
            </a:endParaRPr>
          </a:p>
        </p:txBody>
      </p:sp>
      <p:sp>
        <p:nvSpPr>
          <p:cNvPr id="3" name="2 İçerik Yer Tutucusu"/>
          <p:cNvSpPr>
            <a:spLocks noGrp="1"/>
          </p:cNvSpPr>
          <p:nvPr>
            <p:ph idx="1"/>
          </p:nvPr>
        </p:nvSpPr>
        <p:spPr>
          <a:xfrm>
            <a:off x="457200" y="2143116"/>
            <a:ext cx="8229600" cy="1645643"/>
          </a:xfrm>
        </p:spPr>
        <p:txBody>
          <a:bodyPr>
            <a:noAutofit/>
          </a:bodyPr>
          <a:lstStyle/>
          <a:p>
            <a:r>
              <a:rPr lang="tr-TR" sz="4000" dirty="0" smtClean="0">
                <a:latin typeface="Century Gothic" pitchFamily="34" charset="0"/>
              </a:rPr>
              <a:t>Evinizde yalnızken kapı ve pencerelerinizi kilitli tutun.</a:t>
            </a:r>
          </a:p>
          <a:p>
            <a:r>
              <a:rPr lang="tr-TR" sz="4000" dirty="0" smtClean="0">
                <a:latin typeface="Century Gothic" pitchFamily="34" charset="0"/>
              </a:rPr>
              <a:t>Tanımadığınız ve güvenmediğiniz kişilere kapıyı açmayın.</a:t>
            </a:r>
          </a:p>
        </p:txBody>
      </p:sp>
      <p:sp>
        <p:nvSpPr>
          <p:cNvPr id="6" name="5 Metin kutusu"/>
          <p:cNvSpPr txBox="1"/>
          <p:nvPr/>
        </p:nvSpPr>
        <p:spPr>
          <a:xfrm>
            <a:off x="8244408" y="5733256"/>
            <a:ext cx="720080" cy="830997"/>
          </a:xfrm>
          <a:prstGeom prst="rect">
            <a:avLst/>
          </a:prstGeom>
          <a:noFill/>
        </p:spPr>
        <p:txBody>
          <a:bodyPr wrap="square" rtlCol="0">
            <a:spAutoFit/>
          </a:bodyPr>
          <a:lstStyle/>
          <a:p>
            <a:r>
              <a:rPr lang="tr-TR" sz="4800" b="1" dirty="0" smtClean="0">
                <a:solidFill>
                  <a:srgbClr val="FF0000"/>
                </a:solidFill>
              </a:rPr>
              <a:t>!</a:t>
            </a:r>
            <a:endParaRPr lang="tr-TR" sz="48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1999381"/>
            <a:ext cx="8229600" cy="3373835"/>
          </a:xfrm>
        </p:spPr>
        <p:txBody>
          <a:bodyPr>
            <a:normAutofit/>
          </a:bodyPr>
          <a:lstStyle/>
          <a:p>
            <a:r>
              <a:rPr lang="tr-TR" dirty="0" smtClean="0">
                <a:latin typeface="Century Gothic" pitchFamily="34" charset="0"/>
              </a:rPr>
              <a:t>Çevrenize dikkat edin ve tehlikeli olabileceğini düşündüğünüz durumlardan kaçının.</a:t>
            </a:r>
          </a:p>
          <a:p>
            <a:r>
              <a:rPr lang="tr-TR" dirty="0" smtClean="0">
                <a:latin typeface="Century Gothic" pitchFamily="34" charset="0"/>
              </a:rPr>
              <a:t>Her zaman çevrenizden gelebilecek tehlikelere karşı uyanık olun.</a:t>
            </a:r>
          </a:p>
          <a:p>
            <a:endParaRPr lang="tr-TR" sz="4400" dirty="0">
              <a:latin typeface="Century Gothic" pitchFamily="34" charset="0"/>
            </a:endParaRPr>
          </a:p>
        </p:txBody>
      </p:sp>
      <p:pic>
        <p:nvPicPr>
          <p:cNvPr id="4" name="3 Resim" descr="slide0001_image004.jpg"/>
          <p:cNvPicPr>
            <a:picLocks noChangeAspect="1"/>
          </p:cNvPicPr>
          <p:nvPr/>
        </p:nvPicPr>
        <p:blipFill>
          <a:blip r:embed="rId3" cstate="print"/>
          <a:srcRect b="19118"/>
          <a:stretch>
            <a:fillRect/>
          </a:stretch>
        </p:blipFill>
        <p:spPr>
          <a:xfrm rot="10413856" flipV="1">
            <a:off x="5796718" y="4541556"/>
            <a:ext cx="3253142" cy="186263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2071389"/>
            <a:ext cx="8229600" cy="3286437"/>
          </a:xfrm>
        </p:spPr>
        <p:txBody>
          <a:bodyPr>
            <a:normAutofit/>
          </a:bodyPr>
          <a:lstStyle/>
          <a:p>
            <a:r>
              <a:rPr lang="tr-TR" dirty="0" smtClean="0">
                <a:latin typeface="Century Gothic" pitchFamily="34" charset="0"/>
              </a:rPr>
              <a:t>Bazen tehlikeler sandığımız gibi dışarıdan değil de çok yakınımızdan hatta aile içinden bile gelebilir.</a:t>
            </a:r>
          </a:p>
          <a:p>
            <a:r>
              <a:rPr lang="tr-TR" dirty="0" smtClean="0">
                <a:latin typeface="Century Gothic" pitchFamily="34" charset="0"/>
              </a:rPr>
              <a:t>Bu tür durumlarda ailenin zarar göreceği kaygısı dahi taşınsa kesinlikle saklanmamalıdır.</a:t>
            </a:r>
          </a:p>
          <a:p>
            <a:endParaRPr lang="tr-TR" sz="4400" dirty="0">
              <a:latin typeface="Century Gothic"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p:txBody>
          <a:bodyPr>
            <a:normAutofit/>
          </a:bodyPr>
          <a:lstStyle/>
          <a:p>
            <a:r>
              <a:rPr lang="tr-TR" sz="2800" dirty="0" smtClean="0">
                <a:latin typeface="Century Gothic" pitchFamily="34" charset="0"/>
              </a:rPr>
              <a:t>Aynı kişi ya da kişiler tarafından yinelenen tarzda laf atma, takip edilme, telefon sapıklığı gibi cinsel tacizlere, saldırılara maruz kalındığında sadece sözle de olsa çevrenizi bilgilendirin, bu tür durumlarla karşılaştığınız da asla saklamayın güvendiğiniz bir yetişkinle ( Rehber öğretmen, öğretmen, anne baba, polis, savcılık) paylaşın.</a:t>
            </a:r>
          </a:p>
          <a:p>
            <a:endParaRPr lang="tr-TR" sz="4000" dirty="0">
              <a:latin typeface="Century Gothic"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1816224"/>
            <a:ext cx="6635080" cy="3917032"/>
          </a:xfrm>
        </p:spPr>
        <p:txBody>
          <a:bodyPr>
            <a:normAutofit/>
          </a:bodyPr>
          <a:lstStyle/>
          <a:p>
            <a:r>
              <a:rPr lang="tr-TR" sz="2400" dirty="0" smtClean="0">
                <a:latin typeface="Century Gothic" pitchFamily="34" charset="0"/>
              </a:rPr>
              <a:t>Cinsel istismar oluşmuşsa mutlaka önce polise başvurulmalı  vücutta ve giysilerde hiçbir temizlik yapılmadan muayeneye gidilmelidir. </a:t>
            </a:r>
          </a:p>
          <a:p>
            <a:r>
              <a:rPr lang="tr-TR" sz="2400" dirty="0" smtClean="0">
                <a:latin typeface="Century Gothic" pitchFamily="34" charset="0"/>
              </a:rPr>
              <a:t>Banyo yapmak, giysileri değiştirmek gibi davranışlar saldırganın ve suçun belirlenmesinde yardımcı olabilecek ipucu ve kanıtların yok olmasına yol açabilir.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4 Metin kutusu"/>
          <p:cNvSpPr txBox="1"/>
          <p:nvPr/>
        </p:nvSpPr>
        <p:spPr>
          <a:xfrm>
            <a:off x="1142976" y="1605424"/>
            <a:ext cx="6858048" cy="3708708"/>
          </a:xfrm>
          <a:prstGeom prst="rect">
            <a:avLst/>
          </a:prstGeom>
          <a:noFill/>
        </p:spPr>
        <p:txBody>
          <a:bodyPr wrap="square" rtlCol="0">
            <a:spAutoFit/>
          </a:bodyPr>
          <a:lstStyle/>
          <a:p>
            <a:pPr algn="ctr"/>
            <a:r>
              <a:rPr lang="tr-TR" sz="19900" dirty="0" smtClean="0">
                <a:solidFill>
                  <a:schemeClr val="bg1"/>
                </a:solidFill>
                <a:latin typeface="Bodoni MT Poster Compressed" pitchFamily="18" charset="-94"/>
              </a:rPr>
              <a:t>İSTİSMAR</a:t>
            </a:r>
          </a:p>
          <a:p>
            <a:pPr algn="ctr"/>
            <a:endParaRPr lang="tr-TR" sz="32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lide0001_image004.jpg"/>
          <p:cNvPicPr>
            <a:picLocks noChangeAspect="1"/>
          </p:cNvPicPr>
          <p:nvPr/>
        </p:nvPicPr>
        <p:blipFill>
          <a:blip r:embed="rId2" cstate="print"/>
          <a:srcRect b="19118"/>
          <a:stretch>
            <a:fillRect/>
          </a:stretch>
        </p:blipFill>
        <p:spPr>
          <a:xfrm rot="10413856" flipV="1">
            <a:off x="5796718" y="484629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latin typeface="+mn-lt"/>
              </a:rPr>
              <a:t>BEDENİMİZİ KORUMA VE CİNSEL İSTİSMAR</a:t>
            </a:r>
            <a:endParaRPr lang="tr-TR" sz="2800" b="1" dirty="0">
              <a:latin typeface="+mn-lt"/>
            </a:endParaRPr>
          </a:p>
        </p:txBody>
      </p:sp>
      <p:sp>
        <p:nvSpPr>
          <p:cNvPr id="3" name="2 İçerik Yer Tutucusu"/>
          <p:cNvSpPr>
            <a:spLocks noGrp="1"/>
          </p:cNvSpPr>
          <p:nvPr>
            <p:ph idx="1"/>
          </p:nvPr>
        </p:nvSpPr>
        <p:spPr/>
        <p:txBody>
          <a:bodyPr>
            <a:normAutofit/>
          </a:bodyPr>
          <a:lstStyle/>
          <a:p>
            <a:r>
              <a:rPr lang="tr-TR" sz="2200" dirty="0" smtClean="0">
                <a:latin typeface="Century Gothic" pitchFamily="34" charset="0"/>
              </a:rPr>
              <a:t>Bir yakınınız ya da arkadaşınız cinsel saldırıya uğrarsa ve ona destek olmak isterseniz yapacağınız en iyi şey bu kişiyi dinlemeye hazır olduğunuzu ona göstermeniz, onu dinleyerek inandığınızı, bunun onun suçu olmadığını, olanlardan dolayı üzgün olduğunuzu ve yardıma hazır olduğunuzu belirtmektir.</a:t>
            </a:r>
          </a:p>
          <a:p>
            <a:r>
              <a:rPr lang="tr-TR" sz="2200" dirty="0" smtClean="0">
                <a:latin typeface="Century Gothic" pitchFamily="34" charset="0"/>
              </a:rPr>
              <a:t> Bu kişi büyük olasılıkla korku, güvensizlik ve yalnızlık duyguları içinde olacaktır. Bu nedenle onunla vakit geçirmeniz ve gündelik hayatında destek olmanız çok yararlı olacaktır.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slide0001_image004.jpg"/>
          <p:cNvPicPr>
            <a:picLocks noChangeAspect="1"/>
          </p:cNvPicPr>
          <p:nvPr/>
        </p:nvPicPr>
        <p:blipFill>
          <a:blip r:embed="rId2" cstate="print"/>
          <a:srcRect b="19118"/>
          <a:stretch>
            <a:fillRect/>
          </a:stretch>
        </p:blipFill>
        <p:spPr>
          <a:xfrm rot="10413856" flipV="1">
            <a:off x="-590444" y="1445211"/>
            <a:ext cx="3253142" cy="1862636"/>
          </a:xfrm>
          <a:prstGeom prst="rect">
            <a:avLst/>
          </a:prstGeom>
        </p:spPr>
      </p:pic>
      <p:sp>
        <p:nvSpPr>
          <p:cNvPr id="33794" name="3 İçerik Yer Tutucusu"/>
          <p:cNvSpPr>
            <a:spLocks noGrp="1"/>
          </p:cNvSpPr>
          <p:nvPr>
            <p:ph idx="1"/>
          </p:nvPr>
        </p:nvSpPr>
        <p:spPr>
          <a:xfrm>
            <a:off x="2051050" y="765175"/>
            <a:ext cx="6913563" cy="4175993"/>
          </a:xfrm>
        </p:spPr>
        <p:txBody>
          <a:bodyPr>
            <a:normAutofit/>
          </a:bodyPr>
          <a:lstStyle/>
          <a:p>
            <a:pPr eaLnBrk="1" hangingPunct="1">
              <a:buFont typeface="Wingdings 2" pitchFamily="18" charset="2"/>
              <a:buNone/>
            </a:pPr>
            <a:r>
              <a:rPr lang="tr-TR" sz="2200" dirty="0" smtClean="0">
                <a:latin typeface="+mj-lt"/>
              </a:rPr>
              <a:t>1.</a:t>
            </a:r>
            <a:r>
              <a:rPr lang="tr-TR" sz="2200" b="1" dirty="0" smtClean="0">
                <a:latin typeface="+mj-lt"/>
              </a:rPr>
              <a:t> </a:t>
            </a:r>
            <a:r>
              <a:rPr lang="tr-TR" sz="2200" dirty="0" smtClean="0">
                <a:latin typeface="+mj-lt"/>
              </a:rPr>
              <a:t>Hiç kimsenin senin, özel yerlerine dokunmaya hakkı yoktur.</a:t>
            </a:r>
          </a:p>
          <a:p>
            <a:pPr eaLnBrk="1" hangingPunct="1">
              <a:buFont typeface="Wingdings 2" pitchFamily="18" charset="2"/>
              <a:buNone/>
            </a:pPr>
            <a:r>
              <a:rPr lang="tr-TR" sz="2200" dirty="0" smtClean="0">
                <a:latin typeface="+mj-lt"/>
              </a:rPr>
              <a:t>2. Hiç kimsenin seni kendi, özel yerlerine dokundurtmaya hakkı yoktur. </a:t>
            </a:r>
          </a:p>
          <a:p>
            <a:pPr eaLnBrk="1" hangingPunct="1">
              <a:buFont typeface="Wingdings 2" pitchFamily="18" charset="2"/>
              <a:buNone/>
            </a:pPr>
            <a:r>
              <a:rPr lang="tr-TR" sz="2200" dirty="0" smtClean="0">
                <a:latin typeface="+mj-lt"/>
              </a:rPr>
              <a:t>3. Birisinin senden özel yerlerine dokunmanı istemesi ya da seninkilere dokunması saklayacağın bir SIR değildir.</a:t>
            </a:r>
          </a:p>
          <a:p>
            <a:pPr eaLnBrk="1" hangingPunct="1">
              <a:buFont typeface="Wingdings 2" pitchFamily="18" charset="2"/>
              <a:buNone/>
            </a:pPr>
            <a:endParaRPr lang="tr-TR" sz="2200" dirty="0" smtClean="0">
              <a:latin typeface="+mj-lt"/>
            </a:endParaRPr>
          </a:p>
          <a:p>
            <a:pPr algn="just" eaLnBrk="1" hangingPunct="1">
              <a:buFont typeface="Wingdings 2" pitchFamily="18" charset="2"/>
              <a:buNone/>
            </a:pPr>
            <a:r>
              <a:rPr lang="tr-TR" sz="2200" dirty="0" smtClean="0">
                <a:latin typeface="+mj-lt"/>
              </a:rPr>
              <a:t>    	Anlatmama sözü vermiş olsan bile, anlatırsan başına çok kötü şeyler geleceği söylenmiş olsa bile, güvendiğin birine anlatmalısın.</a:t>
            </a:r>
          </a:p>
          <a:p>
            <a:pPr eaLnBrk="1" hangingPunct="1">
              <a:buFont typeface="Wingdings 2" pitchFamily="18" charset="2"/>
              <a:buNone/>
            </a:pPr>
            <a:endParaRPr lang="tr-TR" sz="2200" dirty="0" smtClean="0">
              <a:latin typeface="+mj-lt"/>
            </a:endParaRPr>
          </a:p>
        </p:txBody>
      </p:sp>
      <p:sp>
        <p:nvSpPr>
          <p:cNvPr id="33795" name="2 Metin Yer Tutucusu"/>
          <p:cNvSpPr>
            <a:spLocks noGrp="1"/>
          </p:cNvSpPr>
          <p:nvPr>
            <p:ph type="body" sz="half" idx="2"/>
          </p:nvPr>
        </p:nvSpPr>
        <p:spPr>
          <a:xfrm>
            <a:off x="179512" y="836613"/>
            <a:ext cx="1944563" cy="3816523"/>
          </a:xfrm>
        </p:spPr>
        <p:txBody>
          <a:bodyPr/>
          <a:lstStyle/>
          <a:p>
            <a:pPr eaLnBrk="1" hangingPunct="1"/>
            <a:endParaRPr lang="tr-TR" sz="2400" b="1" dirty="0" smtClean="0">
              <a:solidFill>
                <a:srgbClr val="FF0000"/>
              </a:solidFill>
              <a:latin typeface="+mj-lt"/>
            </a:endParaRPr>
          </a:p>
          <a:p>
            <a:pPr eaLnBrk="1" hangingPunct="1"/>
            <a:r>
              <a:rPr lang="tr-TR" sz="2400" b="1" dirty="0" smtClean="0">
                <a:solidFill>
                  <a:srgbClr val="FF0000"/>
                </a:solidFill>
                <a:latin typeface="+mj-lt"/>
              </a:rPr>
              <a:t>DUR…</a:t>
            </a:r>
          </a:p>
          <a:p>
            <a:pPr eaLnBrk="1" hangingPunct="1"/>
            <a:endParaRPr lang="tr-TR" sz="2400" b="1" dirty="0" smtClean="0">
              <a:solidFill>
                <a:srgbClr val="FF0000"/>
              </a:solidFill>
              <a:latin typeface="+mj-lt"/>
            </a:endParaRPr>
          </a:p>
          <a:p>
            <a:pPr eaLnBrk="1" hangingPunct="1"/>
            <a:r>
              <a:rPr lang="tr-TR" sz="2400" b="1" dirty="0" smtClean="0">
                <a:solidFill>
                  <a:srgbClr val="FF0000"/>
                </a:solidFill>
                <a:latin typeface="+mj-lt"/>
              </a:rPr>
              <a:t>DOKUNMA</a:t>
            </a:r>
          </a:p>
          <a:p>
            <a:pPr eaLnBrk="1" hangingPunct="1"/>
            <a:endParaRPr lang="tr-TR" sz="2400" b="1" dirty="0" smtClean="0">
              <a:solidFill>
                <a:srgbClr val="FF0000"/>
              </a:solidFill>
              <a:latin typeface="+mj-lt"/>
            </a:endParaRPr>
          </a:p>
          <a:p>
            <a:pPr eaLnBrk="1" hangingPunct="1"/>
            <a:r>
              <a:rPr lang="tr-TR" sz="2400" b="1" dirty="0" smtClean="0">
                <a:solidFill>
                  <a:srgbClr val="FF0000"/>
                </a:solidFill>
                <a:latin typeface="+mj-lt"/>
              </a:rPr>
              <a:t>DUR…</a:t>
            </a:r>
          </a:p>
        </p:txBody>
      </p:sp>
      <p:sp>
        <p:nvSpPr>
          <p:cNvPr id="4" name="3 Dikdörtgen"/>
          <p:cNvSpPr/>
          <p:nvPr/>
        </p:nvSpPr>
        <p:spPr>
          <a:xfrm>
            <a:off x="395536" y="5165229"/>
            <a:ext cx="8064896" cy="1692771"/>
          </a:xfrm>
          <a:prstGeom prst="rect">
            <a:avLst/>
          </a:prstGeom>
        </p:spPr>
        <p:txBody>
          <a:bodyPr wrap="square">
            <a:spAutoFit/>
          </a:bodyPr>
          <a:lstStyle/>
          <a:p>
            <a:pPr algn="just"/>
            <a:r>
              <a:rPr lang="tr-TR" sz="2200" dirty="0" smtClean="0">
                <a:latin typeface="+mj-lt"/>
              </a:rPr>
              <a:t>Mutlaka söylemelisin</a:t>
            </a:r>
          </a:p>
          <a:p>
            <a:pPr algn="just"/>
            <a:r>
              <a:rPr lang="tr-TR" sz="2200" dirty="0" smtClean="0">
                <a:latin typeface="+mj-lt"/>
              </a:rPr>
              <a:t>Sır saklaman gerektiği doğrudur             </a:t>
            </a:r>
            <a:r>
              <a:rPr lang="tr-TR" sz="2200" b="1" dirty="0" smtClean="0">
                <a:solidFill>
                  <a:srgbClr val="FF0000"/>
                </a:solidFill>
                <a:latin typeface="+mj-lt"/>
              </a:rPr>
              <a:t>KÖTÜ BİR SIRDIR.</a:t>
            </a:r>
          </a:p>
          <a:p>
            <a:pPr algn="just"/>
            <a:r>
              <a:rPr lang="tr-TR" sz="2200" dirty="0" smtClean="0">
                <a:latin typeface="+mj-lt"/>
              </a:rPr>
              <a:t>Ama bu saklanmaması gereken</a:t>
            </a:r>
          </a:p>
          <a:p>
            <a:pPr algn="ctr"/>
            <a:endParaRPr lang="tr-TR" sz="2200" dirty="0" smtClean="0">
              <a:latin typeface="+mj-lt"/>
            </a:endParaRPr>
          </a:p>
          <a:p>
            <a:pPr algn="ctr"/>
            <a:endParaRPr lang="tr-TR" sz="1600" b="1"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b="1" dirty="0" smtClean="0">
                <a:solidFill>
                  <a:schemeClr val="bg1"/>
                </a:solidFill>
                <a:latin typeface="Century Gothic" pitchFamily="34" charset="0"/>
              </a:rPr>
              <a:t>İSTİSMAR NEDİR?</a:t>
            </a:r>
            <a:endParaRPr lang="tr-TR" b="1" dirty="0">
              <a:solidFill>
                <a:schemeClr val="bg1"/>
              </a:solidFill>
              <a:latin typeface="Century Gothic" pitchFamily="34" charset="0"/>
            </a:endParaRPr>
          </a:p>
        </p:txBody>
      </p:sp>
      <p:sp>
        <p:nvSpPr>
          <p:cNvPr id="3" name="2 İçerik Yer Tutucusu"/>
          <p:cNvSpPr>
            <a:spLocks noGrp="1"/>
          </p:cNvSpPr>
          <p:nvPr>
            <p:ph idx="1"/>
          </p:nvPr>
        </p:nvSpPr>
        <p:spPr/>
        <p:txBody>
          <a:bodyPr>
            <a:normAutofit/>
          </a:bodyPr>
          <a:lstStyle/>
          <a:p>
            <a:pPr>
              <a:buNone/>
            </a:pPr>
            <a:r>
              <a:rPr lang="tr-TR" sz="4400" dirty="0" smtClean="0">
                <a:solidFill>
                  <a:schemeClr val="bg1"/>
                </a:solidFill>
                <a:latin typeface="Century Gothic" pitchFamily="34" charset="0"/>
              </a:rPr>
              <a:t>	Yetişkin tarafından bilerek veya bilmeyerek yapılan ve bireyin sağlığını fiziksel ve </a:t>
            </a:r>
            <a:r>
              <a:rPr lang="tr-TR" sz="4400" dirty="0" err="1" smtClean="0">
                <a:solidFill>
                  <a:schemeClr val="bg1"/>
                </a:solidFill>
                <a:latin typeface="Century Gothic" pitchFamily="34" charset="0"/>
              </a:rPr>
              <a:t>psikososyal</a:t>
            </a:r>
            <a:r>
              <a:rPr lang="tr-TR" sz="4400" dirty="0" smtClean="0">
                <a:solidFill>
                  <a:schemeClr val="bg1"/>
                </a:solidFill>
                <a:latin typeface="Century Gothic" pitchFamily="34" charset="0"/>
              </a:rPr>
              <a:t> gelişimini olumsuz yönde etkileyen davranışlara denir</a:t>
            </a:r>
            <a:endParaRPr lang="tr-TR" sz="44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6384432" y="5027054"/>
            <a:ext cx="2911008" cy="1666742"/>
          </a:xfrm>
          <a:prstGeom prst="rect">
            <a:avLst/>
          </a:prstGeom>
        </p:spPr>
      </p:pic>
      <p:sp>
        <p:nvSpPr>
          <p:cNvPr id="3" name="2 İçerik Yer Tutucusu"/>
          <p:cNvSpPr>
            <a:spLocks noGrp="1"/>
          </p:cNvSpPr>
          <p:nvPr>
            <p:ph idx="1"/>
          </p:nvPr>
        </p:nvSpPr>
        <p:spPr>
          <a:xfrm>
            <a:off x="457200" y="1595933"/>
            <a:ext cx="8291264" cy="4929411"/>
          </a:xfrm>
        </p:spPr>
        <p:txBody>
          <a:bodyPr>
            <a:noAutofit/>
          </a:bodyPr>
          <a:lstStyle/>
          <a:p>
            <a:r>
              <a:rPr lang="tr-TR" sz="2200" b="1" dirty="0" smtClean="0">
                <a:latin typeface="Century Gothic" pitchFamily="34" charset="0"/>
              </a:rPr>
              <a:t>Cinsel istismar</a:t>
            </a:r>
            <a:r>
              <a:rPr lang="tr-TR" sz="2200" dirty="0" smtClean="0">
                <a:latin typeface="Century Gothic" pitchFamily="34" charset="0"/>
              </a:rPr>
              <a:t>, bir kişinin kendi rızası dışında cinsel bir eyleme hedef olması ya da buna kalkışılmasıdır.</a:t>
            </a:r>
          </a:p>
          <a:p>
            <a:r>
              <a:rPr lang="tr-TR" sz="2200" dirty="0" smtClean="0">
                <a:latin typeface="Century Gothic" pitchFamily="34" charset="0"/>
              </a:rPr>
              <a:t>Kadın, erkek, çocuk, genç, yaşlı, her cinsiyetten, her meslekten ve her sınıftan insan cinsel istismara uğrayabilir. </a:t>
            </a:r>
          </a:p>
          <a:p>
            <a:r>
              <a:rPr lang="tr-TR" sz="2200" dirty="0" smtClean="0">
                <a:latin typeface="Century Gothic" pitchFamily="34" charset="0"/>
              </a:rPr>
              <a:t>Cinsel istismar; sözle, dokunmayla, davranışla olabilir. </a:t>
            </a:r>
          </a:p>
          <a:p>
            <a:r>
              <a:rPr lang="tr-TR" sz="2200" dirty="0" smtClean="0">
                <a:latin typeface="Century Gothic" pitchFamily="34" charset="0"/>
              </a:rPr>
              <a:t>Cinsel istismarla her yerde ve her konumda karşılaşılabilir.</a:t>
            </a:r>
          </a:p>
          <a:p>
            <a:r>
              <a:rPr lang="tr-TR" sz="2200" dirty="0" smtClean="0">
                <a:latin typeface="Century Gothic" pitchFamily="34" charset="0"/>
              </a:rPr>
              <a:t>Cinsel istismarı uygulayan kişi bazen hiç tanımadığınız bazen de daha önceden tanıdığınız kişiler hatta aile içinden birisi de olabilir.</a:t>
            </a:r>
          </a:p>
          <a:p>
            <a:r>
              <a:rPr lang="tr-TR" sz="2200" dirty="0" smtClean="0">
                <a:latin typeface="Century Gothic" pitchFamily="34" charset="0"/>
              </a:rPr>
              <a:t>Cinsel istismar çoğunlukla özel bölgelere </a:t>
            </a:r>
          </a:p>
          <a:p>
            <a:pPr>
              <a:buNone/>
            </a:pPr>
            <a:r>
              <a:rPr lang="tr-TR" sz="2200" dirty="0" smtClean="0">
                <a:latin typeface="Century Gothic" pitchFamily="34" charset="0"/>
              </a:rPr>
              <a:t>	yönelik yapılır</a:t>
            </a:r>
            <a:endParaRPr lang="tr-TR" sz="2200" dirty="0" smtClean="0">
              <a:latin typeface="Franklin Gothic Demi" pitchFamily="34" charset="0"/>
            </a:endParaRPr>
          </a:p>
        </p:txBody>
      </p:sp>
      <p:sp>
        <p:nvSpPr>
          <p:cNvPr id="5" name="1 Başlık"/>
          <p:cNvSpPr>
            <a:spLocks noGrp="1"/>
          </p:cNvSpPr>
          <p:nvPr>
            <p:ph type="title"/>
          </p:nvPr>
        </p:nvSpPr>
        <p:spPr>
          <a:xfrm>
            <a:off x="457200" y="274638"/>
            <a:ext cx="8229600" cy="1143000"/>
          </a:xfrm>
        </p:spPr>
        <p:style>
          <a:lnRef idx="3">
            <a:schemeClr val="lt1"/>
          </a:lnRef>
          <a:fillRef idx="1">
            <a:schemeClr val="dk1"/>
          </a:fillRef>
          <a:effectRef idx="1">
            <a:schemeClr val="dk1"/>
          </a:effectRef>
          <a:fontRef idx="minor">
            <a:schemeClr val="lt1"/>
          </a:fontRef>
        </p:style>
        <p:txBody>
          <a:bodyPr>
            <a:noAutofit/>
          </a:bodyPr>
          <a:lstStyle/>
          <a:p>
            <a:pPr eaLnBrk="1" hangingPunct="1"/>
            <a:r>
              <a:rPr lang="tr-TR" sz="4000" dirty="0" smtClean="0">
                <a:latin typeface="Prestige Elite Std" pitchFamily="49" charset="0"/>
                <a:ea typeface="DFKai-SB" pitchFamily="65" charset="-120"/>
              </a:rPr>
              <a:t>BEDENİMİZİ KORUMA VE CİNSEL İSTİSMAR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457200" y="274638"/>
            <a:ext cx="8229600" cy="1143000"/>
          </a:xfrm>
        </p:spPr>
        <p:style>
          <a:lnRef idx="3">
            <a:schemeClr val="lt1"/>
          </a:lnRef>
          <a:fillRef idx="1">
            <a:schemeClr val="dk1"/>
          </a:fillRef>
          <a:effectRef idx="1">
            <a:schemeClr val="dk1"/>
          </a:effectRef>
          <a:fontRef idx="minor">
            <a:schemeClr val="lt1"/>
          </a:fontRef>
        </p:style>
        <p:txBody>
          <a:bodyPr>
            <a:noAutofit/>
          </a:bodyPr>
          <a:lstStyle/>
          <a:p>
            <a:r>
              <a:rPr lang="tr-TR" sz="4000" dirty="0" smtClean="0">
                <a:solidFill>
                  <a:schemeClr val="bg1"/>
                </a:solidFill>
              </a:rPr>
              <a:t>Özel Bölgeler Nerelerdir?</a:t>
            </a:r>
          </a:p>
        </p:txBody>
      </p:sp>
      <p:pic>
        <p:nvPicPr>
          <p:cNvPr id="7" name="Picture 5" descr="2311">
            <a:hlinkClick r:id="rId2"/>
          </p:cNvPr>
          <p:cNvPicPr>
            <a:picLocks noChangeAspect="1" noChangeArrowheads="1"/>
          </p:cNvPicPr>
          <p:nvPr/>
        </p:nvPicPr>
        <p:blipFill>
          <a:blip r:embed="rId3" cstate="print"/>
          <a:srcRect/>
          <a:stretch>
            <a:fillRect/>
          </a:stretch>
        </p:blipFill>
        <p:spPr bwMode="auto">
          <a:xfrm>
            <a:off x="5000628" y="4429132"/>
            <a:ext cx="1751012" cy="2133600"/>
          </a:xfrm>
          <a:prstGeom prst="rect">
            <a:avLst/>
          </a:prstGeom>
          <a:noFill/>
          <a:ln w="9525">
            <a:noFill/>
            <a:miter lim="800000"/>
            <a:headEnd/>
            <a:tailEnd/>
          </a:ln>
        </p:spPr>
      </p:pic>
      <p:sp>
        <p:nvSpPr>
          <p:cNvPr id="9" name="8 Metin kutusu"/>
          <p:cNvSpPr txBox="1"/>
          <p:nvPr/>
        </p:nvSpPr>
        <p:spPr>
          <a:xfrm>
            <a:off x="714348" y="2214554"/>
            <a:ext cx="7500990" cy="1754326"/>
          </a:xfrm>
          <a:prstGeom prst="rect">
            <a:avLst/>
          </a:prstGeom>
          <a:noFill/>
        </p:spPr>
        <p:txBody>
          <a:bodyPr wrap="square" rtlCol="0">
            <a:spAutoFit/>
          </a:bodyPr>
          <a:lstStyle/>
          <a:p>
            <a:r>
              <a:rPr lang="tr-TR" sz="3600" dirty="0" smtClean="0">
                <a:latin typeface="Century Gothic" pitchFamily="34" charset="0"/>
              </a:rPr>
              <a:t>..senin denize girerken mayo ile örttüğün bölgelerin özel bölgelerindir</a:t>
            </a:r>
            <a:endParaRPr lang="tr-TR" sz="3600" dirty="0">
              <a:latin typeface="Century Gothic" pitchFamily="34" charset="0"/>
            </a:endParaRPr>
          </a:p>
        </p:txBody>
      </p:sp>
      <p:pic>
        <p:nvPicPr>
          <p:cNvPr id="2050" name="Picture 2" descr="C:\Users\SerdaL\Desktop\emerson-jrb_medium.jpg"/>
          <p:cNvPicPr>
            <a:picLocks noChangeAspect="1" noChangeArrowheads="1"/>
          </p:cNvPicPr>
          <p:nvPr/>
        </p:nvPicPr>
        <p:blipFill>
          <a:blip r:embed="rId4" cstate="print"/>
          <a:srcRect/>
          <a:stretch>
            <a:fillRect/>
          </a:stretch>
        </p:blipFill>
        <p:spPr bwMode="auto">
          <a:xfrm>
            <a:off x="2071670" y="4500570"/>
            <a:ext cx="1905000" cy="1905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818912"/>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2176264"/>
            <a:ext cx="8229600" cy="1756792"/>
          </a:xfrm>
        </p:spPr>
        <p:txBody>
          <a:bodyPr>
            <a:noAutofit/>
          </a:bodyPr>
          <a:lstStyle/>
          <a:p>
            <a:r>
              <a:rPr lang="tr-TR" dirty="0" smtClean="0">
                <a:latin typeface="Century Gothic" pitchFamily="34" charset="0"/>
              </a:rPr>
              <a:t>Cinsel istismarın en ağır şekli tecavüzdür. </a:t>
            </a:r>
          </a:p>
          <a:p>
            <a:r>
              <a:rPr lang="tr-TR" dirty="0" smtClean="0">
                <a:latin typeface="Century Gothic" pitchFamily="34" charset="0"/>
              </a:rPr>
              <a:t>Fiziksel cinsel istismar her yerde her konumda ve herkesin başına gelebilir.</a:t>
            </a:r>
          </a:p>
          <a:p>
            <a:r>
              <a:rPr lang="tr-TR" dirty="0" smtClean="0">
                <a:latin typeface="Century Gothic" pitchFamily="34" charset="0"/>
              </a:rPr>
              <a:t>Ancak kendimizi korumamız mümkündür.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612520" y="4318985"/>
            <a:ext cx="3608230" cy="2065947"/>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57200" y="1639341"/>
            <a:ext cx="8229600" cy="3301827"/>
          </a:xfrm>
        </p:spPr>
        <p:txBody>
          <a:bodyPr>
            <a:noAutofit/>
          </a:bodyPr>
          <a:lstStyle/>
          <a:p>
            <a:r>
              <a:rPr lang="tr-TR" sz="2800" dirty="0" smtClean="0">
                <a:latin typeface="Century Gothic" pitchFamily="34" charset="0"/>
              </a:rPr>
              <a:t>Hoşunuza gitmeyen bir davranış ya da istekle karşılaştığınızda bu durumdan hoşlanmadığınızı istemediğinizi  açıkça ifade edin. </a:t>
            </a:r>
          </a:p>
          <a:p>
            <a:r>
              <a:rPr lang="tr-TR" sz="2800" dirty="0" smtClean="0">
                <a:latin typeface="Century Gothic" pitchFamily="34" charset="0"/>
              </a:rPr>
              <a:t>Açık bir şekilde hoşlanmadığımızı ifade etmezsek  karşı taraf olumsuz davranışında ısrarcı olabilir.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612520" y="4318985"/>
            <a:ext cx="3608230" cy="2065947"/>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t>BEDENİMİZİ KORUMA VE CİNSEL İSTİSMAR</a:t>
            </a:r>
            <a:endParaRPr lang="tr-TR" sz="2800" b="1" dirty="0"/>
          </a:p>
        </p:txBody>
      </p:sp>
      <p:sp>
        <p:nvSpPr>
          <p:cNvPr id="3" name="2 İçerik Yer Tutucusu"/>
          <p:cNvSpPr>
            <a:spLocks noGrp="1"/>
          </p:cNvSpPr>
          <p:nvPr>
            <p:ph idx="1"/>
          </p:nvPr>
        </p:nvSpPr>
        <p:spPr>
          <a:xfrm>
            <a:off x="467544" y="2132856"/>
            <a:ext cx="8229600" cy="3384376"/>
          </a:xfrm>
        </p:spPr>
        <p:txBody>
          <a:bodyPr>
            <a:noAutofit/>
          </a:bodyPr>
          <a:lstStyle/>
          <a:p>
            <a:r>
              <a:rPr lang="tr-TR" sz="3600" dirty="0" smtClean="0">
                <a:latin typeface="Century Gothic" pitchFamily="34" charset="0"/>
              </a:rPr>
              <a:t>Duygularınızla, davranışlarınız ve sözleriniz uyum içinde olmalıdır.</a:t>
            </a:r>
          </a:p>
          <a:p>
            <a:r>
              <a:rPr lang="tr-TR" sz="3600" dirty="0" smtClean="0">
                <a:latin typeface="Century Gothic" pitchFamily="34" charset="0"/>
              </a:rPr>
              <a:t>Örnek: </a:t>
            </a:r>
            <a:r>
              <a:rPr lang="tr-TR" sz="3600" dirty="0">
                <a:latin typeface="Century Gothic" pitchFamily="34" charset="0"/>
              </a:rPr>
              <a:t> </a:t>
            </a:r>
            <a:r>
              <a:rPr lang="tr-TR" sz="3600" dirty="0" smtClean="0">
                <a:latin typeface="Century Gothic" pitchFamily="34" charset="0"/>
              </a:rPr>
              <a:t>Eğer karşımızdaki kişiye gülümseyerek </a:t>
            </a:r>
            <a:r>
              <a:rPr lang="tr-TR" sz="3600" dirty="0" smtClean="0">
                <a:solidFill>
                  <a:srgbClr val="FF0000"/>
                </a:solidFill>
                <a:latin typeface="Century Gothic" pitchFamily="34" charset="0"/>
              </a:rPr>
              <a:t>hayır</a:t>
            </a:r>
            <a:r>
              <a:rPr lang="tr-TR" sz="3600" dirty="0" smtClean="0">
                <a:latin typeface="Century Gothic" pitchFamily="34" charset="0"/>
              </a:rPr>
              <a:t> dersek karşı taraf bu sözümüzü ciddiye almayacaktır.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lide0001_image004.jpg"/>
          <p:cNvPicPr>
            <a:picLocks noChangeAspect="1"/>
          </p:cNvPicPr>
          <p:nvPr/>
        </p:nvPicPr>
        <p:blipFill>
          <a:blip r:embed="rId2" cstate="print"/>
          <a:srcRect b="19118"/>
          <a:stretch>
            <a:fillRect/>
          </a:stretch>
        </p:blipFill>
        <p:spPr>
          <a:xfrm rot="10413856" flipV="1">
            <a:off x="5796718" y="4541556"/>
            <a:ext cx="3253142" cy="1862636"/>
          </a:xfrm>
          <a:prstGeom prst="rect">
            <a:avLst/>
          </a:prstGeom>
        </p:spPr>
      </p:pic>
      <p:sp>
        <p:nvSpPr>
          <p:cNvPr id="2" name="1 Başlık"/>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tr-TR" sz="2800" b="1" dirty="0" smtClean="0">
                <a:latin typeface="+mn-lt"/>
              </a:rPr>
              <a:t>BEDENİMİZİ KORUMA VE CİNSEL İSTİSMAR</a:t>
            </a:r>
            <a:endParaRPr lang="tr-TR" sz="2800" b="1" dirty="0">
              <a:latin typeface="+mn-lt"/>
            </a:endParaRPr>
          </a:p>
        </p:txBody>
      </p:sp>
      <p:sp>
        <p:nvSpPr>
          <p:cNvPr id="3" name="2 İçerik Yer Tutucusu"/>
          <p:cNvSpPr>
            <a:spLocks noGrp="1"/>
          </p:cNvSpPr>
          <p:nvPr>
            <p:ph idx="1"/>
          </p:nvPr>
        </p:nvSpPr>
        <p:spPr>
          <a:xfrm>
            <a:off x="457200" y="1988840"/>
            <a:ext cx="8229600" cy="4032448"/>
          </a:xfrm>
        </p:spPr>
        <p:txBody>
          <a:bodyPr>
            <a:normAutofit fontScale="92500" lnSpcReduction="10000"/>
          </a:bodyPr>
          <a:lstStyle/>
          <a:p>
            <a:r>
              <a:rPr lang="tr-TR" sz="3600" dirty="0" smtClean="0">
                <a:latin typeface="Century Gothic" pitchFamily="34" charset="0"/>
              </a:rPr>
              <a:t>Çok iyi tanımadığınız kişilerle baş başa vakit geçirmeyin.</a:t>
            </a:r>
          </a:p>
          <a:p>
            <a:r>
              <a:rPr lang="tr-TR" sz="3600" dirty="0" smtClean="0">
                <a:latin typeface="Century Gothic" pitchFamily="34" charset="0"/>
              </a:rPr>
              <a:t>Sanal ortamlarda tanımadığınız insanlarla arkadaşlık yapmayın.</a:t>
            </a:r>
          </a:p>
          <a:p>
            <a:r>
              <a:rPr lang="tr-TR" sz="3600" dirty="0" smtClean="0">
                <a:latin typeface="Century Gothic" pitchFamily="34" charset="0"/>
              </a:rPr>
              <a:t>Msn ve </a:t>
            </a:r>
            <a:r>
              <a:rPr lang="tr-TR" sz="3600" dirty="0" err="1" smtClean="0">
                <a:latin typeface="Century Gothic" pitchFamily="34" charset="0"/>
              </a:rPr>
              <a:t>facebookta</a:t>
            </a:r>
            <a:r>
              <a:rPr lang="tr-TR" sz="3600" dirty="0" smtClean="0">
                <a:latin typeface="Century Gothic" pitchFamily="34" charset="0"/>
              </a:rPr>
              <a:t> özel görüntülerinizi paylaşmayın tanımadığınız kişilerle görüntülü görüşme yapmayın</a:t>
            </a:r>
          </a:p>
        </p:txBody>
      </p:sp>
      <p:sp>
        <p:nvSpPr>
          <p:cNvPr id="6" name="5 Metin kutusu"/>
          <p:cNvSpPr txBox="1"/>
          <p:nvPr/>
        </p:nvSpPr>
        <p:spPr>
          <a:xfrm>
            <a:off x="8244408" y="5733256"/>
            <a:ext cx="720080" cy="830997"/>
          </a:xfrm>
          <a:prstGeom prst="rect">
            <a:avLst/>
          </a:prstGeom>
          <a:noFill/>
        </p:spPr>
        <p:txBody>
          <a:bodyPr wrap="square" rtlCol="0">
            <a:spAutoFit/>
          </a:bodyPr>
          <a:lstStyle/>
          <a:p>
            <a:r>
              <a:rPr lang="tr-TR" sz="4800" b="1" dirty="0" smtClean="0">
                <a:solidFill>
                  <a:srgbClr val="FF0000"/>
                </a:solidFill>
              </a:rPr>
              <a:t>!</a:t>
            </a:r>
            <a:endParaRPr lang="tr-TR" sz="48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823</Words>
  <Application>Microsoft Office PowerPoint</Application>
  <PresentationFormat>Ekran Gösterisi (4:3)</PresentationFormat>
  <Paragraphs>89</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Slayt 1</vt:lpstr>
      <vt:lpstr>Slayt 2</vt:lpstr>
      <vt:lpstr>İSTİSMAR NEDİR?</vt:lpstr>
      <vt:lpstr>BEDENİMİZİ KORUMA VE CİNSEL İSTİSMAR</vt:lpstr>
      <vt:lpstr>Özel Bölgeler Nerelerdir?</vt:lpstr>
      <vt:lpstr>BEDENİMİZİ KORUMA VE CİNSEL İSTİSMAR</vt:lpstr>
      <vt:lpstr>BEDENİMİZİ KORUMA VE CİNSEL İSTİSMAR</vt:lpstr>
      <vt:lpstr>BEDENİMİZİ KORUMA VE CİNSEL İSTİSMAR</vt:lpstr>
      <vt:lpstr>BEDENİMİZİ KORUMA VE CİNSEL İSTİSMAR</vt:lpstr>
      <vt:lpstr>BEDENİMİZİ KORUMA VE CİNSEL İSTİSMAR</vt:lpstr>
      <vt:lpstr>BEDENİMİZİ KORUMA VE CİNSEL İSTİSMAR</vt:lpstr>
      <vt:lpstr>BEDENİMİZİ KORUMA VE CİNSEL İSTİSMAR</vt:lpstr>
      <vt:lpstr>Hayırım, hayır</vt:lpstr>
      <vt:lpstr>‘Hayır’ diyebilme yöntemleri</vt:lpstr>
      <vt:lpstr>BEDENİMİZİ KORUMA VE CİNSEL İSTİSMAR</vt:lpstr>
      <vt:lpstr>BEDENİMİZİ KORUMA VE CİNSEL İSTİSMAR</vt:lpstr>
      <vt:lpstr>BEDENİMİZİ KORUMA VE CİNSEL İSTİSMAR</vt:lpstr>
      <vt:lpstr>BEDENİMİZİ KORUMA VE CİNSEL İSTİSMAR</vt:lpstr>
      <vt:lpstr>BEDENİMİZİ KORUMA VE CİNSEL İSTİSMAR</vt:lpstr>
      <vt:lpstr>BEDENİMİZİ KORUMA VE CİNSEL İSTİSMAR</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İSTİSMAR</dc:title>
  <dc:creator>TRABZONSPOR</dc:creator>
  <cp:lastModifiedBy>Admin</cp:lastModifiedBy>
  <cp:revision>23</cp:revision>
  <dcterms:created xsi:type="dcterms:W3CDTF">2011-05-04T12:45:27Z</dcterms:created>
  <dcterms:modified xsi:type="dcterms:W3CDTF">2019-12-24T08:38:08Z</dcterms:modified>
</cp:coreProperties>
</file>